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2" r:id="rId5"/>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Roboto Condensed" panose="020B060402020202020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
      <p:font typeface="Roboto Ligh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IarC6l9S+kdYEBgv5ilgWcjnZ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anni Urban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07492-4652-4469-AB25-1DE437B5AC2A}" v="3" dt="2022-10-26T09:13:10.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Golini" userId="S::matteo.golini@aesys.tech::14a2706e-525b-4a4c-b48b-53d30044e07c" providerId="AD" clId="Web-{05F07492-4652-4469-AB25-1DE437B5AC2A}"/>
    <pc:docChg chg="modSld">
      <pc:chgData name="Matteo Golini" userId="S::matteo.golini@aesys.tech::14a2706e-525b-4a4c-b48b-53d30044e07c" providerId="AD" clId="Web-{05F07492-4652-4469-AB25-1DE437B5AC2A}" dt="2022-10-26T09:13:10.216" v="1"/>
      <pc:docMkLst>
        <pc:docMk/>
      </pc:docMkLst>
      <pc:sldChg chg="modSp">
        <pc:chgData name="Matteo Golini" userId="S::matteo.golini@aesys.tech::14a2706e-525b-4a4c-b48b-53d30044e07c" providerId="AD" clId="Web-{05F07492-4652-4469-AB25-1DE437B5AC2A}" dt="2022-10-26T09:13:10.216" v="1"/>
        <pc:sldMkLst>
          <pc:docMk/>
          <pc:sldMk cId="0" sldId="263"/>
        </pc:sldMkLst>
        <pc:spChg chg="mod">
          <ac:chgData name="Matteo Golini" userId="S::matteo.golini@aesys.tech::14a2706e-525b-4a4c-b48b-53d30044e07c" providerId="AD" clId="Web-{05F07492-4652-4469-AB25-1DE437B5AC2A}" dt="2022-10-26T09:13:10.216" v="1"/>
          <ac:spMkLst>
            <pc:docMk/>
            <pc:sldMk cId="0" sldId="263"/>
            <ac:spMk id="20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2-03-22T10:58:15.703" idx="1">
    <p:pos x="707" y="1496"/>
    <p:text>In informatica le JavaBean (letteralmente, chicchi di Java) sono classi scritte in linguaggio di programmazione Java secondo una particolare convenzione. Sono utilizzate per incapsulare più oggetti in un oggetto singolo (il bean), cosicché tali oggetti possano essere passati come un singolo oggetto bean invece che come multipli oggetti individuali. La specifica della Sun Microsystems le definisce come "componenti software riutilizzabili che possono essere manipolate visivamente in un tool per il build".</p:text>
    <p:extLst>
      <p:ext uri="{C676402C-5697-4E1C-873F-D02D1690AC5C}">
        <p15:threadingInfo xmlns:p15="http://schemas.microsoft.com/office/powerpoint/2012/main" timeZoneBias="0"/>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commentPostId="AAAAXDeiejs"/>
      </p:ext>
    </p:extLst>
  </p:cm>
  <p:cm authorId="0" dt="2022-03-22T10:58:41.885" idx="2">
    <p:pos x="707" y="1596"/>
    <p:text>Convenzioni JavaBean
Al fine di funzionare come una classe JavaBean, una classe di un oggetto deve obbedire a certe convenzioni in merito ai nomi, alla costruzione e al comportamento dei metodi. Queste convenzioni rendono possibile avere tool che possono usare, riusare, sostituire e connettere JavaBean.
Le convenzioni richieste sono:
La classe deve avere un costruttore senza argomenti;
Le sue proprietà devono essere accessibili usando get, set, is (usato per i booleani al posto di get) e altri metodi (cosiddetti metodi accessori) seguendo una convenzione standard per i nomi;
La classe dovrebbe essere serializzabile (capace di salvare e ripristinare il suo stato in modo persistente);
Non dovrebbe contenere alcun metodo richiesto per la gestione degli eventi;</p:text>
    <p:extLst>
      <p:ext uri="{C676402C-5697-4E1C-873F-D02D1690AC5C}">
        <p15:threadingInfo xmlns:p15="http://schemas.microsoft.com/office/powerpoint/2012/main" timeZoneBias="0"/>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commentPostId="AAAAXDeiej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t-I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1a72a99a4a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11a72a99a4a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a72a99a4a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11a72a99a4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a72a99a4a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1a72a99a4a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a72a99a4a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11a72a99a4a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a72a99a4a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11a72a99a4a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a72a99a4a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1a72a99a4a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a72a99a4a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11a72a99a4a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a72a99a4a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11a72a99a4a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a72a99a4a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1a72a99a4a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a72a99a4a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11a72a99a4a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a72a99a4a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g11a72a99a4a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a72a99a4a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1a72a99a4a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a72a99a4a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11a72a99a4a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a72a99a4a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11a72a99a4a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a72a99a4a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11a72a99a4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a72a99a4a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11a72a99a4a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a72a99a4a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1a72a99a4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a72a99a4a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11a72a99a4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a72a99a4a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11a72a99a4a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pertina">
  <p:cSld name="Copertina">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7" name="Google Shape;17;p10"/>
          <p:cNvSpPr txBox="1">
            <a:spLocks noGrp="1"/>
          </p:cNvSpPr>
          <p:nvPr>
            <p:ph type="body" idx="1"/>
          </p:nvPr>
        </p:nvSpPr>
        <p:spPr>
          <a:xfrm>
            <a:off x="2474752" y="3112559"/>
            <a:ext cx="6034247" cy="4942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23F4F"/>
              </a:buClr>
              <a:buSzPts val="1800"/>
              <a:buChar char="•"/>
              <a:defRPr sz="1800" b="0" i="0">
                <a:solidFill>
                  <a:srgbClr val="323F4F"/>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0"/>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1F3864"/>
              </a:buClr>
              <a:buSzPts val="6500"/>
              <a:buFont typeface="Roboto Condensed"/>
              <a:buNone/>
              <a:defRPr sz="6500" b="0" i="0">
                <a:solidFill>
                  <a:srgbClr val="1F386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64"/>
        <p:cNvGrpSpPr/>
        <p:nvPr/>
      </p:nvGrpSpPr>
      <p:grpSpPr>
        <a:xfrm>
          <a:off x="0" y="0"/>
          <a:ext cx="0" cy="0"/>
          <a:chOff x="0" y="0"/>
          <a:chExt cx="0" cy="0"/>
        </a:xfrm>
      </p:grpSpPr>
      <p:sp>
        <p:nvSpPr>
          <p:cNvPr id="65" name="Google Shape;6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a:spLocks noGrp="1"/>
          </p:cNvSpPr>
          <p:nvPr>
            <p:ph type="pic" idx="2"/>
          </p:nvPr>
        </p:nvSpPr>
        <p:spPr>
          <a:xfrm>
            <a:off x="5183188" y="987425"/>
            <a:ext cx="6172200" cy="4873625"/>
          </a:xfrm>
          <a:prstGeom prst="rect">
            <a:avLst/>
          </a:prstGeom>
          <a:noFill/>
          <a:ln>
            <a:noFill/>
          </a:ln>
        </p:spPr>
      </p:sp>
      <p:sp>
        <p:nvSpPr>
          <p:cNvPr id="74" name="Google Shape;7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84"/>
        <p:cNvGrpSpPr/>
        <p:nvPr/>
      </p:nvGrpSpPr>
      <p:grpSpPr>
        <a:xfrm>
          <a:off x="0" y="0"/>
          <a:ext cx="0" cy="0"/>
          <a:chOff x="0" y="0"/>
          <a:chExt cx="0" cy="0"/>
        </a:xfrm>
      </p:grpSpPr>
      <p:sp>
        <p:nvSpPr>
          <p:cNvPr id="85" name="Google Shape;8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ozionale">
  <p:cSld name="Emozional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1141608" y="1258448"/>
            <a:ext cx="7925480" cy="111728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1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pertina">
  <p:cSld name="Copertina">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8610600" y="6356350"/>
            <a:ext cx="28800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97" name="Google Shape;97;p25"/>
          <p:cNvSpPr txBox="1">
            <a:spLocks noGrp="1"/>
          </p:cNvSpPr>
          <p:nvPr>
            <p:ph type="body" idx="1"/>
          </p:nvPr>
        </p:nvSpPr>
        <p:spPr>
          <a:xfrm>
            <a:off x="2474752" y="3112559"/>
            <a:ext cx="6034247" cy="49424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323F4F"/>
              </a:buClr>
              <a:buSzPts val="1800"/>
              <a:buFont typeface="Arial"/>
              <a:buNone/>
              <a:defRPr sz="1800" b="0" i="0" u="none" strike="noStrike" cap="none">
                <a:solidFill>
                  <a:srgbClr val="323F4F"/>
                </a:solidFill>
                <a:latin typeface="Roboto Condensed"/>
                <a:ea typeface="Roboto Condensed"/>
                <a:cs typeface="Roboto Condensed"/>
                <a:sym typeface="Roboto Condense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3864"/>
              </a:buClr>
              <a:buSzPts val="6500"/>
              <a:buFont typeface="Roboto Condensed"/>
              <a:buNone/>
              <a:defRPr sz="65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p:cSld name="titolo">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3864"/>
              </a:buClr>
              <a:buSzPts val="6500"/>
              <a:buFont typeface="Roboto Condensed"/>
              <a:buNone/>
              <a:defRPr sz="65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u _">
  <p:cSld name="Blu _">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2031897" y="701827"/>
            <a:ext cx="7546569" cy="1799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00"/>
              </a:buClr>
              <a:buSzPts val="3500"/>
              <a:buFont typeface="Roboto Condensed"/>
              <a:buNone/>
              <a:defRPr sz="3500" b="0" i="0" u="none" strike="noStrike" cap="none">
                <a:solidFill>
                  <a:srgbClr val="FFFF00"/>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27"/>
          <p:cNvSpPr txBox="1">
            <a:spLocks noGrp="1"/>
          </p:cNvSpPr>
          <p:nvPr>
            <p:ph type="subTitle" idx="1"/>
          </p:nvPr>
        </p:nvSpPr>
        <p:spPr>
          <a:xfrm>
            <a:off x="2027889" y="2583808"/>
            <a:ext cx="7546569" cy="318017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Roboto Condensed"/>
                <a:ea typeface="Roboto Condensed"/>
                <a:cs typeface="Roboto Condensed"/>
                <a:sym typeface="Roboto Condense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4" name="Google Shape;104;p2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i siamo">
  <p:cSld name="Chi siamo">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8"/>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 name="Google Shape;107;p2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Chi siamo">
  <p:cSld name="1_Chi siamo">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9"/>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 name="Google Shape;110;p2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p:cSld name="titolo">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11"/>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1F3864"/>
              </a:buClr>
              <a:buSzPts val="6500"/>
              <a:buFont typeface="Roboto Condensed"/>
              <a:buNone/>
              <a:defRPr sz="6500" b="0" i="0">
                <a:solidFill>
                  <a:srgbClr val="1F386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Chi siamo">
  <p:cSld name="2_Chi siamo">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30"/>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3" name="Google Shape;113;p3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hi siamo">
  <p:cSld name="3_Chi siamo">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31"/>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3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hi siamo">
  <p:cSld name="4_Chi siamo">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19" name="Google Shape;119;p32"/>
          <p:cNvSpPr txBox="1">
            <a:spLocks noGrp="1"/>
          </p:cNvSpPr>
          <p:nvPr>
            <p:ph type="ctrTitle"/>
          </p:nvPr>
        </p:nvSpPr>
        <p:spPr>
          <a:xfrm>
            <a:off x="2887132" y="1258448"/>
            <a:ext cx="9143468"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hi siamo">
  <p:cSld name="5_Chi siamo">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33"/>
          <p:cNvSpPr txBox="1">
            <a:spLocks noGrp="1"/>
          </p:cNvSpPr>
          <p:nvPr>
            <p:ph type="ctrTitle"/>
          </p:nvPr>
        </p:nvSpPr>
        <p:spPr>
          <a:xfrm>
            <a:off x="2887132" y="1258448"/>
            <a:ext cx="9143468"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hi siamo">
  <p:cSld name="6_Chi siamo">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34"/>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3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uto 1">
  <p:cSld name="Contenuto 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35"/>
          <p:cNvSpPr txBox="1">
            <a:spLocks noGrp="1"/>
          </p:cNvSpPr>
          <p:nvPr>
            <p:ph type="ctrTitle"/>
          </p:nvPr>
        </p:nvSpPr>
        <p:spPr>
          <a:xfrm>
            <a:off x="2474752" y="403868"/>
            <a:ext cx="7200000" cy="17999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Roboto Condensed"/>
              <a:buNone/>
              <a:defRPr sz="34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uto 2">
  <p:cSld name="Contenuto 2">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6"/>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31" name="Google Shape;131;p36"/>
          <p:cNvSpPr txBox="1">
            <a:spLocks noGrp="1"/>
          </p:cNvSpPr>
          <p:nvPr>
            <p:ph type="ctrTitle"/>
          </p:nvPr>
        </p:nvSpPr>
        <p:spPr>
          <a:xfrm>
            <a:off x="2474752" y="403868"/>
            <a:ext cx="7200000" cy="17999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Roboto Condensed"/>
              <a:buNone/>
              <a:defRPr sz="34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uto 2 Colonne">
  <p:cSld name="Contenuto 2 Colonne">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7"/>
          <p:cNvSpPr txBox="1">
            <a:spLocks noGrp="1"/>
          </p:cNvSpPr>
          <p:nvPr>
            <p:ph type="ctrTitle"/>
          </p:nvPr>
        </p:nvSpPr>
        <p:spPr>
          <a:xfrm>
            <a:off x="2497667" y="403868"/>
            <a:ext cx="6860517" cy="17999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C00000"/>
              </a:buClr>
              <a:buSzPts val="3400"/>
              <a:buFont typeface="Calibri"/>
              <a:buNone/>
              <a:defRPr sz="340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3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uto 2 Col">
  <p:cSld name="Contenuto 2 Col">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8"/>
          <p:cNvSpPr txBox="1">
            <a:spLocks noGrp="1"/>
          </p:cNvSpPr>
          <p:nvPr>
            <p:ph type="ctrTitle"/>
          </p:nvPr>
        </p:nvSpPr>
        <p:spPr>
          <a:xfrm>
            <a:off x="2497667" y="403868"/>
            <a:ext cx="6860517" cy="17999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C00000"/>
              </a:buClr>
              <a:buSzPts val="3400"/>
              <a:buFont typeface="Calibri"/>
              <a:buNone/>
              <a:defRPr sz="340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Google Shape;137;p3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anco Logo top DX con Abstract Motive">
  <p:cSld name="Bianco Logo top DX con Abstract Motive">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40" name="Google Shape;140;p39"/>
          <p:cNvSpPr/>
          <p:nvPr/>
        </p:nvSpPr>
        <p:spPr>
          <a:xfrm>
            <a:off x="6862425" y="4893900"/>
            <a:ext cx="4752925" cy="539262"/>
          </a:xfrm>
          <a:prstGeom prst="rect">
            <a:avLst/>
          </a:prstGeom>
          <a:solidFill>
            <a:srgbClr val="FFFFFF">
              <a:alpha val="6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1" name="Google Shape;141;p39"/>
          <p:cNvSpPr/>
          <p:nvPr/>
        </p:nvSpPr>
        <p:spPr>
          <a:xfrm>
            <a:off x="10101961" y="3284856"/>
            <a:ext cx="1512000" cy="539262"/>
          </a:xfrm>
          <a:prstGeom prst="rect">
            <a:avLst/>
          </a:prstGeom>
          <a:solidFill>
            <a:srgbClr val="FFFFFF">
              <a:alpha val="4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39"/>
          <p:cNvSpPr txBox="1">
            <a:spLocks noGrp="1"/>
          </p:cNvSpPr>
          <p:nvPr>
            <p:ph type="ctrTitle"/>
          </p:nvPr>
        </p:nvSpPr>
        <p:spPr>
          <a:xfrm>
            <a:off x="881743" y="562061"/>
            <a:ext cx="7728857" cy="16022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21"/>
        <p:cNvGrpSpPr/>
        <p:nvPr/>
      </p:nvGrpSpPr>
      <p:grpSpPr>
        <a:xfrm>
          <a:off x="0" y="0"/>
          <a:ext cx="0" cy="0"/>
          <a:chOff x="0" y="0"/>
          <a:chExt cx="0" cy="0"/>
        </a:xfrm>
      </p:grpSpPr>
      <p:sp>
        <p:nvSpPr>
          <p:cNvPr id="22" name="Google Shape;2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anco Logo top DX">
  <p:cSld name="Bianco Logo top DX">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4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45" name="Google Shape;145;p40"/>
          <p:cNvSpPr txBox="1">
            <a:spLocks noGrp="1"/>
          </p:cNvSpPr>
          <p:nvPr>
            <p:ph type="ctrTitle"/>
          </p:nvPr>
        </p:nvSpPr>
        <p:spPr>
          <a:xfrm>
            <a:off x="881743" y="562061"/>
            <a:ext cx="7728857" cy="16022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anco Logo bottom SX">
  <p:cSld name="Bianco Logo bottom SX">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
        <p:nvSpPr>
          <p:cNvPr id="148" name="Google Shape;148;p41"/>
          <p:cNvSpPr txBox="1">
            <a:spLocks noGrp="1"/>
          </p:cNvSpPr>
          <p:nvPr>
            <p:ph type="ctrTitle"/>
          </p:nvPr>
        </p:nvSpPr>
        <p:spPr>
          <a:xfrm>
            <a:off x="881743" y="562061"/>
            <a:ext cx="10164536" cy="160229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Bianco Logo bottom SX">
  <p:cSld name="1_Bianco Logo bottom SX">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60"/>
        <p:cNvGrpSpPr/>
        <p:nvPr/>
      </p:nvGrpSpPr>
      <p:grpSpPr>
        <a:xfrm>
          <a:off x="0" y="0"/>
          <a:ext cx="0" cy="0"/>
          <a:chOff x="0" y="0"/>
          <a:chExt cx="0" cy="0"/>
        </a:xfrm>
      </p:grpSpPr>
      <p:sp>
        <p:nvSpPr>
          <p:cNvPr id="61" name="Google Shape;6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3.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90"/>
        <p:cNvGrpSpPr/>
        <p:nvPr/>
      </p:nvGrpSpPr>
      <p:grpSpPr>
        <a:xfrm>
          <a:off x="0" y="0"/>
          <a:ext cx="0" cy="0"/>
          <a:chOff x="0" y="0"/>
          <a:chExt cx="0" cy="0"/>
        </a:xfrm>
      </p:grpSpPr>
      <p:sp>
        <p:nvSpPr>
          <p:cNvPr id="91" name="Google Shape;91;p12"/>
          <p:cNvSpPr txBox="1">
            <a:spLocks noGrp="1"/>
          </p:cNvSpPr>
          <p:nvPr>
            <p:ph type="sldNum" idx="12"/>
          </p:nvPr>
        </p:nvSpPr>
        <p:spPr>
          <a:xfrm>
            <a:off x="8610600" y="6356350"/>
            <a:ext cx="28800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p:nvPr/>
        </p:nvSpPr>
        <p:spPr>
          <a:xfrm>
            <a:off x="2490651" y="3112559"/>
            <a:ext cx="12859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b="0" i="0" u="none" strike="noStrike" cap="none">
                <a:solidFill>
                  <a:srgbClr val="2F5496"/>
                </a:solidFill>
                <a:latin typeface="Roboto Condensed"/>
                <a:ea typeface="Roboto Condensed"/>
                <a:cs typeface="Roboto Condensed"/>
                <a:sym typeface="Roboto Condensed"/>
              </a:rPr>
              <a:t>03 / 2022</a:t>
            </a:r>
            <a:endParaRPr sz="1400" b="0" i="0" u="none" strike="noStrike" cap="none">
              <a:solidFill>
                <a:srgbClr val="000000"/>
              </a:solidFill>
              <a:latin typeface="Arial"/>
              <a:ea typeface="Arial"/>
              <a:cs typeface="Arial"/>
              <a:sym typeface="Arial"/>
            </a:endParaRPr>
          </a:p>
        </p:txBody>
      </p:sp>
      <p:sp>
        <p:nvSpPr>
          <p:cNvPr id="156" name="Google Shape;156;p1"/>
          <p:cNvSpPr txBox="1"/>
          <p:nvPr/>
        </p:nvSpPr>
        <p:spPr>
          <a:xfrm>
            <a:off x="1497694" y="1340447"/>
            <a:ext cx="9139546" cy="165160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6300"/>
              <a:buFont typeface="Arial"/>
              <a:buNone/>
            </a:pPr>
            <a:r>
              <a:rPr lang="it-IT" sz="6300" b="1" i="0" u="none" strike="noStrike" cap="none">
                <a:solidFill>
                  <a:srgbClr val="1F3864"/>
                </a:solidFill>
                <a:latin typeface="Roboto Condensed"/>
                <a:ea typeface="Roboto Condensed"/>
                <a:cs typeface="Roboto Condensed"/>
                <a:sym typeface="Roboto Condensed"/>
              </a:rPr>
              <a:t>Java Academy</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6300"/>
              <a:buFont typeface="Arial"/>
              <a:buNone/>
            </a:pPr>
            <a:r>
              <a:rPr lang="it-IT" sz="6300" b="0" i="0" u="none" strike="noStrike" cap="none">
                <a:solidFill>
                  <a:srgbClr val="1F3864"/>
                </a:solidFill>
                <a:latin typeface="Roboto Condensed Light"/>
                <a:ea typeface="Roboto Condensed Light"/>
                <a:cs typeface="Roboto Condensed Light"/>
                <a:sym typeface="Roboto Condensed Light"/>
              </a:rPr>
              <a:t>Introduzione a Java e OOP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g11a72a99a4a_0_50"/>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Script jsp</a:t>
            </a:r>
            <a:endParaRPr sz="5400"/>
          </a:p>
        </p:txBody>
      </p:sp>
      <p:sp>
        <p:nvSpPr>
          <p:cNvPr id="217" name="Google Shape;217;g11a72a99a4a_0_5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10</a:t>
            </a:fld>
            <a:endParaRPr sz="1000" b="0" i="0" u="none" strike="noStrike" cap="none">
              <a:solidFill>
                <a:srgbClr val="1F3864"/>
              </a:solidFill>
              <a:latin typeface="Calibri"/>
              <a:ea typeface="Calibri"/>
              <a:cs typeface="Calibri"/>
              <a:sym typeface="Calibri"/>
            </a:endParaRPr>
          </a:p>
        </p:txBody>
      </p:sp>
      <p:sp>
        <p:nvSpPr>
          <p:cNvPr id="218" name="Google Shape;218;g11a72a99a4a_0_50"/>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Gli script JSP consentono di includere porzioni di codice direttamente all'interno di pagine HTML.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Esistono tre elementi coinvolti negli script JSP, ciascuno dei quali ha una posizione ben definita all'interno della Servlet generato: Dichiarazioni, Espressioni 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Scriptlet.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g11a72a99a4a_0_57"/>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Le Dichiarazioni jsp</a:t>
            </a:r>
            <a:endParaRPr sz="5400"/>
          </a:p>
        </p:txBody>
      </p:sp>
      <p:sp>
        <p:nvSpPr>
          <p:cNvPr id="224" name="Google Shape;224;g11a72a99a4a_0_5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11</a:t>
            </a:fld>
            <a:endParaRPr sz="1000" b="0" i="0" u="none" strike="noStrike" cap="none">
              <a:solidFill>
                <a:srgbClr val="1F3864"/>
              </a:solidFill>
              <a:latin typeface="Calibri"/>
              <a:ea typeface="Calibri"/>
              <a:cs typeface="Calibri"/>
              <a:sym typeface="Calibri"/>
            </a:endParaRPr>
          </a:p>
        </p:txBody>
      </p:sp>
      <p:sp>
        <p:nvSpPr>
          <p:cNvPr id="225" name="Google Shape;225;g11a72a99a4a_0_57"/>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Dichiarazioni JSP servono per dichiarare variabili 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metodi del linguaggio di script usato nelle Pagine JSP.</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La sintassi delle dichiarazioni JSP è la seguente: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&lt;%!Dichiarazione %&gt;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Ad esempio indicheremo: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 String nome=new String("Andrea"); %&gt;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nel caso in cui si voglia dichiarare una variabile di tipo String contenente un valore iniziale diverso da null;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 public String getNome() { return nome; } %&gt;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nel caso in cui si voglia definire un metodo che ritorni una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variabile, definita in questo caso nella dichiarazione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precedente, di tipo String.</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g11a72a99a4a_0_64"/>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Le espressioni jsp</a:t>
            </a:r>
            <a:endParaRPr sz="5400"/>
          </a:p>
        </p:txBody>
      </p:sp>
      <p:sp>
        <p:nvSpPr>
          <p:cNvPr id="231" name="Google Shape;231;g11a72a99a4a_0_6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12</a:t>
            </a:fld>
            <a:endParaRPr sz="1000" b="0" i="0" u="none" strike="noStrike" cap="none">
              <a:solidFill>
                <a:srgbClr val="1F3864"/>
              </a:solidFill>
              <a:latin typeface="Calibri"/>
              <a:ea typeface="Calibri"/>
              <a:cs typeface="Calibri"/>
              <a:sym typeface="Calibri"/>
            </a:endParaRPr>
          </a:p>
        </p:txBody>
      </p:sp>
      <p:sp>
        <p:nvSpPr>
          <p:cNvPr id="232" name="Google Shape;232;g11a72a99a4a_0_64"/>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Espressioni JSP sono degli elementi del linguaggio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di script che vengono valutati logicamente, letteralmente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o matematicamente, il cui risultato viene convertito in</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una java.lang.String.</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espressioni sono valutate all'atto della richiesta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HTTP. La stringa risultante viene inserita al posto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dell'espressione nel file .jsp, nel caso l'espressione non</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può essere convertita, si verifica un errore di traduzione.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La sintassi di un'espressione JSP è la seguente: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&lt;%=Espressione %&gt;,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un esempio Ciao &lt;%= getName() %&gt;.</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g11a72a99a4a_0_7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Gli Scriptlet JSP</a:t>
            </a:r>
            <a:endParaRPr sz="5400"/>
          </a:p>
        </p:txBody>
      </p:sp>
      <p:sp>
        <p:nvSpPr>
          <p:cNvPr id="238" name="Google Shape;238;g11a72a99a4a_0_7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13</a:t>
            </a:fld>
            <a:endParaRPr sz="1000" b="0" i="0" u="none" strike="noStrike" cap="none">
              <a:solidFill>
                <a:srgbClr val="1F3864"/>
              </a:solidFill>
              <a:latin typeface="Calibri"/>
              <a:ea typeface="Calibri"/>
              <a:cs typeface="Calibri"/>
              <a:sym typeface="Calibri"/>
            </a:endParaRPr>
          </a:p>
        </p:txBody>
      </p:sp>
      <p:sp>
        <p:nvSpPr>
          <p:cNvPr id="239" name="Google Shape;239;g11a72a99a4a_0_71"/>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Gli Scriptlet JSP possono contenere qualsiasi tipo di istruzione a patto che siano valide per il linguaggio specificato nella direttiva </a:t>
            </a:r>
            <a:r>
              <a:rPr lang="it-IT" sz="1800" i="1">
                <a:solidFill>
                  <a:srgbClr val="1F3864"/>
                </a:solidFill>
                <a:latin typeface="Roboto Condensed"/>
                <a:ea typeface="Roboto Condensed"/>
                <a:cs typeface="Roboto Condensed"/>
                <a:sym typeface="Roboto Condensed"/>
              </a:rPr>
              <a:t>language</a:t>
            </a:r>
            <a:r>
              <a:rPr lang="it-IT" sz="1800">
                <a:solidFill>
                  <a:srgbClr val="1F3864"/>
                </a:solidFill>
                <a:latin typeface="Roboto Condensed"/>
                <a:ea typeface="Roboto Condensed"/>
                <a:cs typeface="Roboto Condensed"/>
                <a:sym typeface="Roboto Condensed"/>
              </a:rPr>
              <a: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Vengono eseguiti al momento della richiesta e possono far uso di dichiarazioni, espressioni e </a:t>
            </a:r>
            <a:r>
              <a:rPr lang="it-IT" sz="1800">
                <a:solidFill>
                  <a:srgbClr val="1F3864"/>
                </a:solidFill>
                <a:latin typeface="Roboto Condensed"/>
                <a:ea typeface="Roboto Condensed"/>
                <a:cs typeface="Roboto Condensed"/>
                <a:sym typeface="Roboto Condensed"/>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JavaBeans</a:t>
            </a:r>
            <a:r>
              <a:rPr lang="it-IT" sz="1800">
                <a:solidFill>
                  <a:srgbClr val="1F3864"/>
                </a:solidFill>
                <a:latin typeface="Roboto Condensed"/>
                <a:ea typeface="Roboto Condensed"/>
                <a:cs typeface="Roboto Condensed"/>
                <a:sym typeface="Roboto Condensed"/>
              </a:rPr>
              <a: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La sintassi degli scriptlet JSP è la seguente: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&lt;%Sorgente dello Scriptlet %&gt;.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ll codice contenuto tra i tag &lt;% %&gt; viene inserito nella Servlet al momento della compilazione</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g11a72a99a4a_0_78"/>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Oggetti impliciti</a:t>
            </a:r>
            <a:endParaRPr sz="5400"/>
          </a:p>
        </p:txBody>
      </p:sp>
      <p:sp>
        <p:nvSpPr>
          <p:cNvPr id="245" name="Google Shape;245;g11a72a99a4a_0_7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14</a:t>
            </a:fld>
            <a:endParaRPr sz="1000" b="0" i="0" u="none" strike="noStrike" cap="none">
              <a:solidFill>
                <a:srgbClr val="1F3864"/>
              </a:solidFill>
              <a:latin typeface="Calibri"/>
              <a:ea typeface="Calibri"/>
              <a:cs typeface="Calibri"/>
              <a:sym typeface="Calibri"/>
            </a:endParaRPr>
          </a:p>
        </p:txBody>
      </p:sp>
      <p:sp>
        <p:nvSpPr>
          <p:cNvPr id="246" name="Google Shape;246;g11a72a99a4a_0_78"/>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Scrivendo Pagine JSP si ha l'accesso ad alcuni oggetti impliciti appositamente creati per essere utilizzati nei documenti JSP senza dover essere dichiarati anticipatamente.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Gli oggetti impliciti più importanti sono: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request, response, pageContext, session, application, out, config, page.</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g11a72a99a4a_0_8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Oggetti impliciti</a:t>
            </a:r>
            <a:endParaRPr sz="5400"/>
          </a:p>
        </p:txBody>
      </p:sp>
      <p:sp>
        <p:nvSpPr>
          <p:cNvPr id="252" name="Google Shape;252;g11a72a99a4a_0_8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15</a:t>
            </a:fld>
            <a:endParaRPr sz="1000" b="0" i="0" u="none" strike="noStrike" cap="none">
              <a:solidFill>
                <a:srgbClr val="1F3864"/>
              </a:solidFill>
              <a:latin typeface="Calibri"/>
              <a:ea typeface="Calibri"/>
              <a:cs typeface="Calibri"/>
              <a:sym typeface="Calibri"/>
            </a:endParaRPr>
          </a:p>
        </p:txBody>
      </p:sp>
      <p:sp>
        <p:nvSpPr>
          <p:cNvPr id="253" name="Google Shape;253;g11a72a99a4a_0_85"/>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request permette il recupero dell'informazioni legate alla richiesta commissionata dal browser dell'utente come i parametri, le intestazioni, i cookie e così via.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response permette l'accesso al canale di output, per la generazione della risposta HTTP; è possibile comunicare un errore, inviare una particolare intestazione, settare un cookie e altro.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pageContext è molto generico e rappresenta qualsiasi cosa abbia a che fare con il contesto di esecuzione della pagina; da esso è possibile ricavare gli altri oggetti impliciti.</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g11a72a99a4a_0_9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Oggetti impliciti</a:t>
            </a:r>
            <a:endParaRPr sz="5400"/>
          </a:p>
        </p:txBody>
      </p:sp>
      <p:sp>
        <p:nvSpPr>
          <p:cNvPr id="259" name="Google Shape;259;g11a72a99a4a_0_9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16</a:t>
            </a:fld>
            <a:endParaRPr sz="1000" b="0" i="0" u="none" strike="noStrike" cap="none">
              <a:solidFill>
                <a:srgbClr val="1F3864"/>
              </a:solidFill>
              <a:latin typeface="Calibri"/>
              <a:ea typeface="Calibri"/>
              <a:cs typeface="Calibri"/>
              <a:sym typeface="Calibri"/>
            </a:endParaRPr>
          </a:p>
        </p:txBody>
      </p:sp>
      <p:sp>
        <p:nvSpPr>
          <p:cNvPr id="260" name="Google Shape;260;g11a72a99a4a_0_92"/>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session permette di associare, all'utente che richiede la pagina, un'informazione recuperabile in ogni altro documento dell'applicazione. E' possibile memorizzare le scelte effettuate dall'utente in una o più variabili di sessione così da poterne tener traccia.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application fornisce un accesso al contesto di esecuzione dell'applicazione Web, cioè offre la possibilità di ottenere informazioni sul Servlet Engine che esegue l'applicazione, recuperare i parametri di inizializzazione del software, registrare dei messaggi accessibili da ogni pagina appartenente al contesto.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g11a72a99a4a_0_99"/>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Oggetti impliciti</a:t>
            </a:r>
            <a:endParaRPr sz="5400"/>
          </a:p>
        </p:txBody>
      </p:sp>
      <p:sp>
        <p:nvSpPr>
          <p:cNvPr id="266" name="Google Shape;266;g11a72a99a4a_0_9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17</a:t>
            </a:fld>
            <a:endParaRPr sz="1000" b="0" i="0" u="none" strike="noStrike" cap="none">
              <a:solidFill>
                <a:srgbClr val="1F3864"/>
              </a:solidFill>
              <a:latin typeface="Calibri"/>
              <a:ea typeface="Calibri"/>
              <a:cs typeface="Calibri"/>
              <a:sym typeface="Calibri"/>
            </a:endParaRPr>
          </a:p>
        </p:txBody>
      </p:sp>
      <p:sp>
        <p:nvSpPr>
          <p:cNvPr id="267" name="Google Shape;267;g11a72a99a4a_0_99"/>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L'oggetto out è di tipo JspWriter, ad esso corrisponde </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il canale di output instaurato con il browser dell'utente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L’oggetto page rappresenta la parola chiave this dell’istanza corrente della pagina JSP.</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g11a72a99a4a_0_10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a:solidFill>
                  <a:srgbClr val="1F3864"/>
                </a:solidFill>
              </a:rPr>
              <a:t>Azioni</a:t>
            </a:r>
            <a:endParaRPr sz="5400"/>
          </a:p>
        </p:txBody>
      </p:sp>
      <p:sp>
        <p:nvSpPr>
          <p:cNvPr id="273" name="Google Shape;273;g11a72a99a4a_0_10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18</a:t>
            </a:fld>
            <a:endParaRPr sz="1000" b="0" i="0" u="none" strike="noStrike" cap="none">
              <a:solidFill>
                <a:srgbClr val="1F3864"/>
              </a:solidFill>
              <a:latin typeface="Calibri"/>
              <a:ea typeface="Calibri"/>
              <a:cs typeface="Calibri"/>
              <a:sym typeface="Calibri"/>
            </a:endParaRPr>
          </a:p>
        </p:txBody>
      </p:sp>
      <p:sp>
        <p:nvSpPr>
          <p:cNvPr id="274" name="Google Shape;274;g11a72a99a4a_0_105"/>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azioni rappresentano un livello di astrazione che può essere utilizzato per incapsulare agevolmente  compiti comuni.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Generalmente vengono impiegate per la creazione e la manipolazione di oggetti.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g11a72a99a4a_0_11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i="0" u="none" strike="noStrike" cap="none">
                <a:solidFill>
                  <a:srgbClr val="1F3864"/>
                </a:solidFill>
              </a:rPr>
              <a:t>Esempi di </a:t>
            </a:r>
            <a:r>
              <a:rPr lang="it-IT" sz="3200">
                <a:solidFill>
                  <a:srgbClr val="1F3864"/>
                </a:solidFill>
              </a:rPr>
              <a:t>azioni</a:t>
            </a:r>
            <a:endParaRPr sz="5400"/>
          </a:p>
        </p:txBody>
      </p:sp>
      <p:sp>
        <p:nvSpPr>
          <p:cNvPr id="280" name="Google Shape;280;g11a72a99a4a_0_11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19</a:t>
            </a:fld>
            <a:endParaRPr sz="1000" b="0" i="0" u="none" strike="noStrike" cap="none">
              <a:solidFill>
                <a:srgbClr val="1F3864"/>
              </a:solidFill>
              <a:latin typeface="Calibri"/>
              <a:ea typeface="Calibri"/>
              <a:cs typeface="Calibri"/>
              <a:sym typeface="Calibri"/>
            </a:endParaRPr>
          </a:p>
        </p:txBody>
      </p:sp>
      <p:sp>
        <p:nvSpPr>
          <p:cNvPr id="281" name="Google Shape;281;g11a72a99a4a_0_111"/>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&lt;jsp:include&gt;: fornisce un modo per includere risorse aggiuntive, di tipo statico o dinamico, nella Pagina JSP corrente. Gli attributi più importanti legati a questa azione sono: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page : rappresenta la URL relativa della risorsa da includere;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flush : questo attributo contiene un valore boolean che indica se il buffer debba o meno essere svuotato.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1208015" y="1140904"/>
            <a:ext cx="7435840" cy="1593332"/>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1F3864"/>
              </a:buClr>
              <a:buSzPts val="4800"/>
              <a:buFont typeface="Roboto Condensed"/>
              <a:buNone/>
            </a:pPr>
            <a:r>
              <a:rPr lang="it-IT" sz="4800" b="1"/>
              <a:t>JavaServer Pages (JSP)</a:t>
            </a:r>
            <a:endParaRPr sz="4800">
              <a:solidFill>
                <a:schemeClr val="lt1"/>
              </a:solidFill>
              <a:latin typeface="Roboto Condensed Light"/>
              <a:ea typeface="Roboto Condensed Light"/>
              <a:cs typeface="Roboto Condensed Light"/>
              <a:sym typeface="Roboto Condensed Light"/>
            </a:endParaRPr>
          </a:p>
        </p:txBody>
      </p:sp>
      <p:sp>
        <p:nvSpPr>
          <p:cNvPr id="162" name="Google Shape;162;p2"/>
          <p:cNvSpPr txBox="1"/>
          <p:nvPr/>
        </p:nvSpPr>
        <p:spPr>
          <a:xfrm>
            <a:off x="516034" y="2930016"/>
            <a:ext cx="4320000" cy="2087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INTRODUZIONE ALLE JSP</a:t>
            </a:r>
            <a:endParaRPr sz="1900" b="0" i="0" u="none" strike="noStrike" cap="none">
              <a:solidFill>
                <a:schemeClr val="lt1"/>
              </a:solidFill>
              <a:latin typeface="Roboto Light"/>
              <a:ea typeface="Roboto Light"/>
              <a:cs typeface="Roboto Light"/>
              <a:sym typeface="Roboto Light"/>
            </a:endParaRPr>
          </a:p>
          <a:p>
            <a:pPr marL="285750" marR="0" lvl="0" indent="-28575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COMPONENTI DI UNA JSP</a:t>
            </a:r>
            <a:endParaRPr sz="1900" b="0" i="0" u="none" strike="noStrike" cap="none">
              <a:solidFill>
                <a:schemeClr val="lt1"/>
              </a:solidFill>
              <a:latin typeface="Roboto Light"/>
              <a:ea typeface="Roboto Light"/>
              <a:cs typeface="Roboto Light"/>
              <a:sym typeface="Roboto Light"/>
            </a:endParaRPr>
          </a:p>
          <a:p>
            <a:pPr marL="285750" marR="0" lvl="0" indent="-28575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JSP O SERVLET?</a:t>
            </a:r>
            <a:endParaRPr sz="1900">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g11a72a99a4a_0_118"/>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i="0" u="none" strike="noStrike" cap="none">
                <a:solidFill>
                  <a:srgbClr val="1F3864"/>
                </a:solidFill>
              </a:rPr>
              <a:t>Esempi di </a:t>
            </a:r>
            <a:r>
              <a:rPr lang="it-IT" sz="3200">
                <a:solidFill>
                  <a:srgbClr val="1F3864"/>
                </a:solidFill>
              </a:rPr>
              <a:t>azioni</a:t>
            </a:r>
            <a:endParaRPr sz="5400"/>
          </a:p>
        </p:txBody>
      </p:sp>
      <p:sp>
        <p:nvSpPr>
          <p:cNvPr id="287" name="Google Shape;287;g11a72a99a4a_0_11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20</a:t>
            </a:fld>
            <a:endParaRPr sz="1000" b="0" i="0" u="none" strike="noStrike" cap="none">
              <a:solidFill>
                <a:srgbClr val="1F3864"/>
              </a:solidFill>
              <a:latin typeface="Calibri"/>
              <a:ea typeface="Calibri"/>
              <a:cs typeface="Calibri"/>
              <a:sym typeface="Calibri"/>
            </a:endParaRPr>
          </a:p>
        </p:txBody>
      </p:sp>
      <p:sp>
        <p:nvSpPr>
          <p:cNvPr id="288" name="Google Shape;288;g11a72a99a4a_0_118"/>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&lt;jsp:forward&gt;: consente al motore Jsp l'inoltro, all'atto dell'esecuzione, della risorsa corrente a una risorsa statica, a un Servlet o ad una Pagina JSP. L'unico attributo possibile per questa azione è:</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page : rappresenta la URL relativa all'oggetto da inoltrare.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&lt;jsp:param&gt;: viene impiegata per fornire informazioni a coppie di tag/valore. Gli attributi sono:</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name: rappresenta il nome del parametro referenziato;</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value: indica il valore del parametro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g11a72a99a4a_0_12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Servlet o Jsp?</a:t>
            </a:r>
            <a:endParaRPr sz="5400"/>
          </a:p>
        </p:txBody>
      </p:sp>
      <p:sp>
        <p:nvSpPr>
          <p:cNvPr id="294" name="Google Shape;294;g11a72a99a4a_0_12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21</a:t>
            </a:fld>
            <a:endParaRPr sz="1000" b="0" i="0" u="none" strike="noStrike" cap="none">
              <a:solidFill>
                <a:srgbClr val="1F3864"/>
              </a:solidFill>
              <a:latin typeface="Calibri"/>
              <a:ea typeface="Calibri"/>
              <a:cs typeface="Calibri"/>
              <a:sym typeface="Calibri"/>
            </a:endParaRPr>
          </a:p>
        </p:txBody>
      </p:sp>
      <p:sp>
        <p:nvSpPr>
          <p:cNvPr id="295" name="Google Shape;295;g11a72a99a4a_0_125"/>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Sia le servlet che le jsp possono essere impiegate per la produzione di contenuti web dinamici.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Come e quando conviene utilizzarle?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Anche se usate per gli stessi scopi, servlet e jsp presentano sostanziali differenze che suggeriscono un uso ottimale di entrambe.</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g11a72a99a4a_0_133"/>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Servlet e Jsp</a:t>
            </a:r>
            <a:endParaRPr sz="5400"/>
          </a:p>
        </p:txBody>
      </p:sp>
      <p:sp>
        <p:nvSpPr>
          <p:cNvPr id="301" name="Google Shape;301;g11a72a99a4a_0_13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22</a:t>
            </a:fld>
            <a:endParaRPr sz="1000" b="0" i="0" u="none" strike="noStrike" cap="none">
              <a:solidFill>
                <a:srgbClr val="1F3864"/>
              </a:solidFill>
              <a:latin typeface="Calibri"/>
              <a:ea typeface="Calibri"/>
              <a:cs typeface="Calibri"/>
              <a:sym typeface="Calibri"/>
            </a:endParaRPr>
          </a:p>
        </p:txBody>
      </p:sp>
      <p:sp>
        <p:nvSpPr>
          <p:cNvPr id="302" name="Google Shape;302;g11a72a99a4a_0_133"/>
          <p:cNvSpPr txBox="1"/>
          <p:nvPr/>
        </p:nvSpPr>
        <p:spPr>
          <a:xfrm>
            <a:off x="1141600" y="186137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servlets sono classi Java per cui andrebbero usate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per le elaborazioni richieste da un’applicazione.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JSP sono prevalentemente formate da codice HTML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per cui ha senso utilizzarle per disegnare le pagine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web dinamiche. Come combinarle?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Una buona soluzione affida alle servlet le elaborazioni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java necessarie per ciascuna pagina, e alle JSP la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semplice visualizzazione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In tal modo, nelle JSP è ridotta al minimo la presenza di  codice Java, col grande vantaggio di sollevare i web designer dalla necessità di interpellare programmatori Java, mentre questi ultimi possono sviluppare Servlet senza preoccuparsi dell’HTML.</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3"/>
          <p:cNvSpPr txBox="1">
            <a:spLocks noGrp="1"/>
          </p:cNvSpPr>
          <p:nvPr>
            <p:ph type="ctrTitle"/>
          </p:nvPr>
        </p:nvSpPr>
        <p:spPr>
          <a:xfrm>
            <a:off x="1141608" y="1258448"/>
            <a:ext cx="7925480" cy="1117284"/>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JSP</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endParaRPr/>
          </a:p>
        </p:txBody>
      </p:sp>
      <p:sp>
        <p:nvSpPr>
          <p:cNvPr id="168" name="Google Shape;168;p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a:t>
            </a:fld>
            <a:endParaRPr sz="1000" b="0" i="0" u="none" strike="noStrike" cap="none">
              <a:solidFill>
                <a:srgbClr val="1F3864"/>
              </a:solidFill>
              <a:latin typeface="Calibri"/>
              <a:ea typeface="Calibri"/>
              <a:cs typeface="Calibri"/>
              <a:sym typeface="Calibri"/>
            </a:endParaRPr>
          </a:p>
        </p:txBody>
      </p:sp>
      <p:sp>
        <p:nvSpPr>
          <p:cNvPr id="169" name="Google Shape;169;p3"/>
          <p:cNvSpPr txBox="1"/>
          <p:nvPr/>
        </p:nvSpPr>
        <p:spPr>
          <a:xfrm>
            <a:off x="1123675" y="2375725"/>
            <a:ext cx="5528700" cy="31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JSP (Java Server Pages) è una tecnologia semplice ma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potente, che permette di creare pagine HTML dinamiche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lato server.</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Questa tecnologia agli occhi del programmatore viene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gestita per mezzo di un linguaggio di script che è in</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grado di mescolare codice HTML, componenti riusabili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(JavaBeans), applicazioni remote (Servlet), codice Java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e script Java-like.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Le pagine JSP sono un'estensione diretta delle Servlet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Java e offrono, rispetto ad altre attuali tecnologie Server-</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Side, il vantaggio e la possibilità di separare la sezione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di gestione delle operazioni e di produzione dei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contenuti, da quello di visualizzazione vera e propria.</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g11a72a99a4a_0_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JSP</a:t>
            </a:r>
            <a:br>
              <a:rPr lang="it-IT" sz="3200" b="1" i="0" u="none" strike="noStrike" cap="none">
                <a:solidFill>
                  <a:srgbClr val="1F3864"/>
                </a:solidFill>
                <a:latin typeface="Roboto Condensed"/>
                <a:ea typeface="Roboto Condensed"/>
                <a:cs typeface="Roboto Condensed"/>
                <a:sym typeface="Roboto Condensed"/>
              </a:rPr>
            </a:br>
            <a:r>
              <a:rPr lang="it-IT">
                <a:solidFill>
                  <a:srgbClr val="1F3864"/>
                </a:solidFill>
              </a:rPr>
              <a:t>Struttura di una jsp</a:t>
            </a:r>
            <a:endParaRPr/>
          </a:p>
        </p:txBody>
      </p:sp>
      <p:sp>
        <p:nvSpPr>
          <p:cNvPr id="175" name="Google Shape;175;g11a72a99a4a_0_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4</a:t>
            </a:fld>
            <a:endParaRPr sz="1000" b="0" i="0" u="none" strike="noStrike" cap="none">
              <a:solidFill>
                <a:srgbClr val="1F3864"/>
              </a:solidFill>
              <a:latin typeface="Calibri"/>
              <a:ea typeface="Calibri"/>
              <a:cs typeface="Calibri"/>
              <a:sym typeface="Calibri"/>
            </a:endParaRPr>
          </a:p>
        </p:txBody>
      </p:sp>
      <p:sp>
        <p:nvSpPr>
          <p:cNvPr id="176" name="Google Shape;176;g11a72a99a4a_0_2"/>
          <p:cNvSpPr txBox="1"/>
          <p:nvPr/>
        </p:nvSpPr>
        <p:spPr>
          <a:xfrm>
            <a:off x="1123675" y="2375725"/>
            <a:ext cx="5528700" cy="31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Normalmente una pagina JSP ha una struttura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molto simile a quella di un documento HTML.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Essa si compone di: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porzioni di codice HTML, JavaScript, CSS ecc…, e comunemente definiti blocchi di codice statico;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porzioni di codice Java, compilati dal motore Jsp, che prendono il nome di blocchi di codice dinamico.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g11a72a99a4a_0_1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JSP</a:t>
            </a:r>
            <a:br>
              <a:rPr lang="it-IT" sz="3200" b="1" i="0" u="none" strike="noStrike" cap="none">
                <a:solidFill>
                  <a:srgbClr val="1F3864"/>
                </a:solidFill>
                <a:latin typeface="Roboto Condensed"/>
                <a:ea typeface="Roboto Condensed"/>
                <a:cs typeface="Roboto Condensed"/>
                <a:sym typeface="Roboto Condensed"/>
              </a:rPr>
            </a:br>
            <a:r>
              <a:rPr lang="it-IT">
                <a:solidFill>
                  <a:srgbClr val="1F3864"/>
                </a:solidFill>
              </a:rPr>
              <a:t>Come lavorano le jsp</a:t>
            </a:r>
            <a:endParaRPr sz="5400"/>
          </a:p>
        </p:txBody>
      </p:sp>
      <p:sp>
        <p:nvSpPr>
          <p:cNvPr id="182" name="Google Shape;182;g11a72a99a4a_0_1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5</a:t>
            </a:fld>
            <a:endParaRPr sz="1000" b="0" i="0" u="none" strike="noStrike" cap="none">
              <a:solidFill>
                <a:srgbClr val="1F3864"/>
              </a:solidFill>
              <a:latin typeface="Calibri"/>
              <a:ea typeface="Calibri"/>
              <a:cs typeface="Calibri"/>
              <a:sym typeface="Calibri"/>
            </a:endParaRPr>
          </a:p>
        </p:txBody>
      </p:sp>
      <p:sp>
        <p:nvSpPr>
          <p:cNvPr id="183" name="Google Shape;183;g11a72a99a4a_0_15"/>
          <p:cNvSpPr txBox="1"/>
          <p:nvPr/>
        </p:nvSpPr>
        <p:spPr>
          <a:xfrm>
            <a:off x="1123675" y="2375725"/>
            <a:ext cx="5528700" cy="31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La prima volta che un Client (di norma un generico browser) effettua la richiesta di una pagina JSP ad un Web Server, questo attiva la compilazione creando un oggetto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Servlet che risiederà in memoria; solo dopo questo passaggio l'output viene inviato al Client che potrà interpretarlo come se fosse una semplice pagina HTML.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g11a72a99a4a_0_2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JSP</a:t>
            </a:r>
            <a:br>
              <a:rPr lang="it-IT" sz="3200" b="1" i="0" u="none" strike="noStrike" cap="none">
                <a:solidFill>
                  <a:srgbClr val="1F3864"/>
                </a:solidFill>
                <a:latin typeface="Roboto Condensed"/>
                <a:ea typeface="Roboto Condensed"/>
                <a:cs typeface="Roboto Condensed"/>
                <a:sym typeface="Roboto Condensed"/>
              </a:rPr>
            </a:br>
            <a:r>
              <a:rPr lang="it-IT">
                <a:solidFill>
                  <a:srgbClr val="1F3864"/>
                </a:solidFill>
              </a:rPr>
              <a:t>Come lavorano le jsp</a:t>
            </a:r>
            <a:endParaRPr sz="5400"/>
          </a:p>
        </p:txBody>
      </p:sp>
      <p:sp>
        <p:nvSpPr>
          <p:cNvPr id="189" name="Google Shape;189;g11a72a99a4a_0_2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6</a:t>
            </a:fld>
            <a:endParaRPr sz="1000" b="0" i="0" u="none" strike="noStrike" cap="none">
              <a:solidFill>
                <a:srgbClr val="1F3864"/>
              </a:solidFill>
              <a:latin typeface="Calibri"/>
              <a:ea typeface="Calibri"/>
              <a:cs typeface="Calibri"/>
              <a:sym typeface="Calibri"/>
            </a:endParaRPr>
          </a:p>
        </p:txBody>
      </p:sp>
      <p:sp>
        <p:nvSpPr>
          <p:cNvPr id="190" name="Google Shape;190;g11a72a99a4a_0_22"/>
          <p:cNvSpPr txBox="1"/>
          <p:nvPr/>
        </p:nvSpPr>
        <p:spPr>
          <a:xfrm>
            <a:off x="1123675" y="2375725"/>
            <a:ext cx="5528700" cy="31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Ad ogni richiesta successiva della medesima pagina JSP, il web server controlla se è stata modificata: in caso negativo richiama la Servlet già compilata, altrimenti si occupa di attivare nuovamente la compilazione e memorizzazione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della nuova Servlet.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Conseguenza di questo meccanismo è che la prima volta che si invoca una pagina JSP il sistema sarà un po’ più lento del normale, mentre dalle invocazioni successive si avranno prestazioni di tutto rispetto.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g11a72a99a4a_0_29"/>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endParaRPr sz="54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br>
              <a:rPr lang="it-IT" sz="3200" b="1" i="0" u="none" strike="noStrike" cap="none">
                <a:solidFill>
                  <a:srgbClr val="1F3864"/>
                </a:solidFill>
                <a:latin typeface="Roboto Condensed"/>
                <a:ea typeface="Roboto Condensed"/>
                <a:cs typeface="Roboto Condensed"/>
                <a:sym typeface="Roboto Condensed"/>
              </a:rPr>
            </a:br>
            <a:endParaRPr sz="5400"/>
          </a:p>
        </p:txBody>
      </p:sp>
      <p:sp>
        <p:nvSpPr>
          <p:cNvPr id="196" name="Google Shape;196;g11a72a99a4a_0_2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7</a:t>
            </a:fld>
            <a:endParaRPr sz="1000" b="0" i="0" u="none" strike="noStrike" cap="none">
              <a:solidFill>
                <a:srgbClr val="1F3864"/>
              </a:solidFill>
              <a:latin typeface="Calibri"/>
              <a:ea typeface="Calibri"/>
              <a:cs typeface="Calibri"/>
              <a:sym typeface="Calibri"/>
            </a:endParaRPr>
          </a:p>
        </p:txBody>
      </p:sp>
      <p:sp>
        <p:nvSpPr>
          <p:cNvPr id="197" name="Google Shape;197;g11a72a99a4a_0_29"/>
          <p:cNvSpPr txBox="1"/>
          <p:nvPr/>
        </p:nvSpPr>
        <p:spPr>
          <a:xfrm>
            <a:off x="1123675" y="2375725"/>
            <a:ext cx="5528700" cy="314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Una Pagina JSP può essere composta da: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direttive;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script JSP;</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oggetti impliciti;</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azioni.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g11a72a99a4a_0_36"/>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a:solidFill>
                  <a:srgbClr val="1F3864"/>
                </a:solidFill>
              </a:rPr>
              <a:t>Direttive</a:t>
            </a:r>
            <a:endParaRPr sz="5400"/>
          </a:p>
        </p:txBody>
      </p:sp>
      <p:sp>
        <p:nvSpPr>
          <p:cNvPr id="203" name="Google Shape;203;g11a72a99a4a_0_36"/>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8</a:t>
            </a:fld>
            <a:endParaRPr sz="1000" b="0" i="0" u="none" strike="noStrike" cap="none">
              <a:solidFill>
                <a:srgbClr val="1F3864"/>
              </a:solidFill>
              <a:latin typeface="Calibri"/>
              <a:ea typeface="Calibri"/>
              <a:cs typeface="Calibri"/>
              <a:sym typeface="Calibri"/>
            </a:endParaRPr>
          </a:p>
        </p:txBody>
      </p:sp>
      <p:sp>
        <p:nvSpPr>
          <p:cNvPr id="204" name="Google Shape;204;g11a72a99a4a_0_36"/>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direttive sono elementi JSP che forniscono informazioni globali su un'intera pagina JSP. Un esempio potrebbe essere una direttiva che indichi il linguaggio da utilizzare nella compilazione della Pagina JSP.</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La sintassi delle direttive è la seguente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 direttiva attributo="valore"}%&gt;.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Volendo indicare che il linguaggio da utilizzare nelle Pagine JSP deve essere Java, è possibile utilizzare la riga di codice seguente: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&lt;%@ </a:t>
            </a:r>
            <a:r>
              <a:rPr lang="it-IT" sz="1800" b="1">
                <a:solidFill>
                  <a:srgbClr val="1F3864"/>
                </a:solidFill>
                <a:latin typeface="Roboto Condensed"/>
                <a:ea typeface="Roboto Condensed"/>
                <a:cs typeface="Roboto Condensed"/>
                <a:sym typeface="Roboto Condensed"/>
              </a:rPr>
              <a:t>page </a:t>
            </a:r>
            <a:r>
              <a:rPr lang="it-IT" sz="1800">
                <a:solidFill>
                  <a:srgbClr val="1F3864"/>
                </a:solidFill>
                <a:latin typeface="Roboto Condensed"/>
                <a:ea typeface="Roboto Condensed"/>
                <a:cs typeface="Roboto Condensed"/>
                <a:sym typeface="Roboto Condensed"/>
              </a:rPr>
              <a:t>language="java"%&gt;.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g11a72a99a4a_0_43"/>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Componenti di una jsp</a:t>
            </a:r>
            <a:br>
              <a:rPr lang="it-IT" sz="3200" b="1" i="0" u="none" strike="noStrike" cap="none">
                <a:solidFill>
                  <a:srgbClr val="1F3864"/>
                </a:solidFill>
                <a:latin typeface="Roboto Condensed"/>
                <a:ea typeface="Roboto Condensed"/>
                <a:cs typeface="Roboto Condensed"/>
                <a:sym typeface="Roboto Condensed"/>
              </a:rPr>
            </a:br>
            <a:r>
              <a:rPr lang="it-IT" sz="3200" i="0" u="none" strike="noStrike" cap="none">
                <a:solidFill>
                  <a:srgbClr val="1F3864"/>
                </a:solidFill>
              </a:rPr>
              <a:t>Tipi di </a:t>
            </a:r>
            <a:r>
              <a:rPr lang="it-IT">
                <a:solidFill>
                  <a:srgbClr val="1F3864"/>
                </a:solidFill>
              </a:rPr>
              <a:t>direttive</a:t>
            </a:r>
            <a:endParaRPr sz="5400"/>
          </a:p>
        </p:txBody>
      </p:sp>
      <p:sp>
        <p:nvSpPr>
          <p:cNvPr id="210" name="Google Shape;210;g11a72a99a4a_0_4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9</a:t>
            </a:fld>
            <a:endParaRPr sz="1000" b="0" i="0" u="none" strike="noStrike" cap="none">
              <a:solidFill>
                <a:srgbClr val="1F3864"/>
              </a:solidFill>
              <a:latin typeface="Calibri"/>
              <a:ea typeface="Calibri"/>
              <a:cs typeface="Calibri"/>
              <a:sym typeface="Calibri"/>
            </a:endParaRPr>
          </a:p>
        </p:txBody>
      </p:sp>
      <p:sp>
        <p:nvSpPr>
          <p:cNvPr id="211" name="Google Shape;211;g11a72a99a4a_0_43"/>
          <p:cNvSpPr txBox="1"/>
          <p:nvPr/>
        </p:nvSpPr>
        <p:spPr>
          <a:xfrm>
            <a:off x="1123675" y="2375725"/>
            <a:ext cx="5528700" cy="3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La Direttiva Page definisce informazioni globali riguardanti l'intera Pagina JSP che la contiene. Le impostazioni che modifica influenzano direttamente la compilazione della pagina.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La Direttiva Include serve per inserire testo e codice all'interno di una Pagina JSP al momento della sua traduzione. La sua sintassi è la seguente: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&lt;%@</a:t>
            </a:r>
            <a:r>
              <a:rPr lang="it-IT" sz="1800" b="1">
                <a:solidFill>
                  <a:srgbClr val="1F3864"/>
                </a:solidFill>
                <a:latin typeface="Roboto Condensed"/>
                <a:ea typeface="Roboto Condensed"/>
                <a:cs typeface="Roboto Condensed"/>
                <a:sym typeface="Roboto Condensed"/>
              </a:rPr>
              <a:t>include</a:t>
            </a:r>
            <a:r>
              <a:rPr lang="it-IT" sz="1800">
                <a:solidFill>
                  <a:srgbClr val="1F3864"/>
                </a:solidFill>
                <a:latin typeface="Roboto Condensed"/>
                <a:ea typeface="Roboto Condensed"/>
                <a:cs typeface="Roboto Condensed"/>
                <a:sym typeface="Roboto Condensed"/>
              </a:rPr>
              <a:t> file="specifico URL"%&gt;.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La Direttiva </a:t>
            </a:r>
            <a:r>
              <a:rPr lang="it-IT" sz="1800" b="1">
                <a:solidFill>
                  <a:srgbClr val="1F3864"/>
                </a:solidFill>
                <a:latin typeface="Roboto Condensed"/>
                <a:ea typeface="Roboto Condensed"/>
                <a:cs typeface="Roboto Condensed"/>
                <a:sym typeface="Roboto Condensed"/>
              </a:rPr>
              <a:t>Taglib </a:t>
            </a:r>
            <a:r>
              <a:rPr lang="it-IT" sz="1800">
                <a:solidFill>
                  <a:srgbClr val="1F3864"/>
                </a:solidFill>
                <a:latin typeface="Roboto Condensed"/>
                <a:ea typeface="Roboto Condensed"/>
                <a:cs typeface="Roboto Condensed"/>
                <a:sym typeface="Roboto Condensed"/>
              </a:rPr>
              <a:t>permette di creare un insieme personalizzato di tag chiamato tag library. Questa direttiva dichiara che la pagina intende utilizzare tag personalizzati, indica univocamente la libreria che li definisce e associa loro un prefisso che li distingue da quelli presenti in altre librerie.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ad9ba1e-a4c6-42f4-956e-bbc394c49ad5">
      <Terms xmlns="http://schemas.microsoft.com/office/infopath/2007/PartnerControls"/>
    </lcf76f155ced4ddcb4097134ff3c332f>
    <TaxCatchAll xmlns="8416d6af-b98a-4130-8bb8-7ba8b8b8020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9D42FC610D05E43B30616487C92222C" ma:contentTypeVersion="9" ma:contentTypeDescription="Creare un nuovo documento." ma:contentTypeScope="" ma:versionID="329dc28c9e7e3763087351b0f358f5b7">
  <xsd:schema xmlns:xsd="http://www.w3.org/2001/XMLSchema" xmlns:xs="http://www.w3.org/2001/XMLSchema" xmlns:p="http://schemas.microsoft.com/office/2006/metadata/properties" xmlns:ns2="ead9ba1e-a4c6-42f4-956e-bbc394c49ad5" xmlns:ns3="8416d6af-b98a-4130-8bb8-7ba8b8b80202" targetNamespace="http://schemas.microsoft.com/office/2006/metadata/properties" ma:root="true" ma:fieldsID="97561d5a7fdce824a8ef65227ed7bac1" ns2:_="" ns3:_="">
    <xsd:import namespace="ead9ba1e-a4c6-42f4-956e-bbc394c49ad5"/>
    <xsd:import namespace="8416d6af-b98a-4130-8bb8-7ba8b8b8020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9ba1e-a4c6-42f4-956e-bbc394c49ad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2a78b776-d562-4d26-876b-ba81ccdab26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6d6af-b98a-4130-8bb8-7ba8b8b8020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269ef88-563e-486c-b031-45ba774b3fb1}" ma:internalName="TaxCatchAll" ma:showField="CatchAllData" ma:web="8416d6af-b98a-4130-8bb8-7ba8b8b802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58676D-04F8-4D94-B513-BBCFA8E55303}">
  <ds:schemaRefs>
    <ds:schemaRef ds:uri="8416d6af-b98a-4130-8bb8-7ba8b8b80202"/>
    <ds:schemaRef ds:uri="ead9ba1e-a4c6-42f4-956e-bbc394c49ad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E8B1E98-5C0A-4836-B780-C80C38987F37}">
  <ds:schemaRefs>
    <ds:schemaRef ds:uri="http://schemas.microsoft.com/sharepoint/v3/contenttype/forms"/>
  </ds:schemaRefs>
</ds:datastoreItem>
</file>

<file path=customXml/itemProps3.xml><?xml version="1.0" encoding="utf-8"?>
<ds:datastoreItem xmlns:ds="http://schemas.openxmlformats.org/officeDocument/2006/customXml" ds:itemID="{95D395C0-EBA5-44BF-A250-965AA9F1AA00}">
  <ds:schemaRefs>
    <ds:schemaRef ds:uri="8416d6af-b98a-4130-8bb8-7ba8b8b80202"/>
    <ds:schemaRef ds:uri="ead9ba1e-a4c6-42f4-956e-bbc394c49a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Tema di Office</vt:lpstr>
      <vt:lpstr>MASTER</vt:lpstr>
      <vt:lpstr>PowerPoint Presentation</vt:lpstr>
      <vt:lpstr>JavaServer Pages (JSP)</vt:lpstr>
      <vt:lpstr>Introduzione alle JSP  </vt:lpstr>
      <vt:lpstr>Introduzione alle JSP Struttura di una jsp</vt:lpstr>
      <vt:lpstr>Introduzione alle JSP Come lavorano le jsp</vt:lpstr>
      <vt:lpstr>Introduzione alle JSP Come lavorano le jsp</vt:lpstr>
      <vt:lpstr>Componenti di una jsp  </vt:lpstr>
      <vt:lpstr>Componenti di una jsp Direttive</vt:lpstr>
      <vt:lpstr>Componenti di una jsp Tipi di direttive</vt:lpstr>
      <vt:lpstr>Componenti di una jsp Script jsp</vt:lpstr>
      <vt:lpstr>Componenti di una jsp Le Dichiarazioni jsp</vt:lpstr>
      <vt:lpstr>Componenti di una jsp Le espressioni jsp</vt:lpstr>
      <vt:lpstr>Componenti di una jsp Gli Scriptlet JSP</vt:lpstr>
      <vt:lpstr>Componenti di una jsp Oggetti impliciti</vt:lpstr>
      <vt:lpstr>Componenti di una jsp Oggetti impliciti</vt:lpstr>
      <vt:lpstr>Componenti di una jsp Oggetti impliciti</vt:lpstr>
      <vt:lpstr>Componenti di una jsp Oggetti impliciti</vt:lpstr>
      <vt:lpstr>Componenti di una jsp Azioni</vt:lpstr>
      <vt:lpstr>Componenti di una jsp Esempi di azioni</vt:lpstr>
      <vt:lpstr>Componenti di una jsp Esempi di azioni</vt:lpstr>
      <vt:lpstr>Servlet o Jsp?</vt:lpstr>
      <vt:lpstr>Servlet e Jsp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Giannantonio Urbano</dc:creator>
  <cp:revision>1</cp:revision>
  <dcterms:created xsi:type="dcterms:W3CDTF">2022-03-07T14:32:58Z</dcterms:created>
  <dcterms:modified xsi:type="dcterms:W3CDTF">2022-10-26T09:14:02Z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0x01010009D42FC610D05E43B30616487C92222C</vt:lpwstr>
  </property>
  <property fmtid="{D5CDD505-2E9C-101B-9397-08002B2CF9AE}" pid="3" name="MediaServiceImageTags">
    <vt:lpwstr/>
  </property>
</Properties>
</file>